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nton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Open Sans" charset="1" panose="00000000000000000000"/>
      <p:regular r:id="rId27"/>
    </p:embeddedFont>
    <p:embeddedFont>
      <p:font typeface="Open Sans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3777" y="1961213"/>
            <a:ext cx="15989576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4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GESTIÓN INTELIGENTE DEL TRÁFICO EN ECUADOR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3777" y="8589077"/>
            <a:ext cx="10893293" cy="4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B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35019" y="256682"/>
            <a:ext cx="3438827" cy="737246"/>
            <a:chOff x="0" y="0"/>
            <a:chExt cx="1895622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4A69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51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Estaría dispuesto a utilizar ITS en mis desplazamientos diarios.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88966" y="3782529"/>
            <a:ext cx="7198025" cy="6675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uso de peajes electrónicos y sistemas inteligentes de estacionamiento mejoraría la movilidad urbana. 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160172" y="3777411"/>
            <a:ext cx="7259437" cy="67494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 Ecuador debería haber más inversión en tecnología para la gestión del tráfico. 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36546" y="3687926"/>
            <a:ext cx="8333250" cy="64963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implementación de ITS en Ecuador es viable a nivel económico y técnico.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73051" y="3828147"/>
            <a:ext cx="6650608" cy="65847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 ITS podrían mejorar la seguridad vial al reducir accidentes de tránsito. 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21551" y="3791598"/>
            <a:ext cx="7089196" cy="67211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implementación de ITS plantea preocupaciones sobre privacidad y uso de datos personales. 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8706" y="3772269"/>
            <a:ext cx="7321141" cy="66036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implementación de ITS en Ecuador debe realizarse con criterios de transparencia y responsabilidad social. 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52543" y="4174469"/>
            <a:ext cx="7679485" cy="63241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071" t="0" r="-27071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857495" y="1625016"/>
            <a:ext cx="8864139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ANALISIS E IMPACTO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7154" y="3172105"/>
            <a:ext cx="6725794" cy="595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27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Beneficio</a:t>
            </a:r>
            <a:r>
              <a:rPr lang="en-US" b="true" sz="27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esperados: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Menos congestión en ciudades.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Más seguridad vial con monitoreo en tiempo real.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Transporte público más eficiente con ITS.</a:t>
            </a:r>
          </a:p>
          <a:p>
            <a:pPr algn="l">
              <a:lnSpc>
                <a:spcPts val="4759"/>
              </a:lnSpc>
            </a:pPr>
            <a:r>
              <a:rPr lang="en-US" b="true" sz="27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Desafíos Identificados: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Protección de datos personales.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Inversión en tecnología. </a:t>
            </a:r>
          </a:p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Capacitación en ITS.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325" y="3991761"/>
            <a:ext cx="5765358" cy="57653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3676" t="0" r="-4367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515004" y="-2298581"/>
            <a:ext cx="5765358" cy="57653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9999" t="0" r="-39999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9249" y="2432608"/>
            <a:ext cx="703863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CONCLUSIÓN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306790"/>
            <a:ext cx="7966526" cy="369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Los ITS son una solución viable y efectiva para reducir el tráfico y la contaminación en Ecuador.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La mayoría de los encuestados aprueba su implementación, pero existen preocupaciones sobre privacidad de datos. 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Implementación gradual con proyectos piloto en Quito y Guayaquil.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25539" y="1277106"/>
            <a:ext cx="14516274" cy="70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7"/>
              </a:lnSpc>
            </a:pPr>
            <a:r>
              <a:rPr lang="en-US" sz="23022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MUCHAS 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3845" y="8852588"/>
            <a:ext cx="7680225" cy="47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3992" y="2185400"/>
            <a:ext cx="7072900" cy="7072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30629" y="2175875"/>
            <a:ext cx="70386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trike="noStrike" u="none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INTRODUCCIÓN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5439" y="3728450"/>
            <a:ext cx="7743825" cy="52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Cr</a:t>
            </a: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ecimiento rápido del parque automotor en ciudades ecuatorianas.</a:t>
            </a:r>
          </a:p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Infraestructura vial insuficiente, causando embotellamientos.</a:t>
            </a:r>
          </a:p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Impacto negativo en movilidad, calidad del aire y economía.</a:t>
            </a:r>
          </a:p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En Quito, el transporte terrestre genera el 59% de la contaminación.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071" t="0" r="-27071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612645" y="2726061"/>
            <a:ext cx="611161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OBJETIVOS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2645" y="4631061"/>
            <a:ext cx="6725794" cy="29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so de ITS para optimizar el tráfico.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Menos tiempo de viaje y menos contaminación.</a:t>
            </a:r>
          </a:p>
          <a:p>
            <a:pPr algn="l" marL="604516" indent="-302258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Gestión del tránsito con tecnología avanzada.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348" y="-1752872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999516"/>
            <a:ext cx="6928646" cy="6928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4438" t="0" r="-54438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19498" y="5960474"/>
            <a:ext cx="3150457" cy="31504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998732" y="2171700"/>
            <a:ext cx="703863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 IMPORTANCIA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51182" y="3724275"/>
            <a:ext cx="6986401" cy="475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b="true" sz="27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congestión afecta a todos:</a:t>
            </a: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conductores, peatones y transporte público.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Los ITS reduce el tráfico hasta un 40% en otros países.</a:t>
            </a:r>
          </a:p>
          <a:p>
            <a:pPr algn="l" marL="604516" indent="-302258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IoT, IA y Big Data mejoran la gestión del tráfico en Ecuador.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374745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8601" y="2983902"/>
            <a:ext cx="2772986" cy="3853017"/>
            <a:chOff x="0" y="0"/>
            <a:chExt cx="676099" cy="9394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6099" cy="939428"/>
            </a:xfrm>
            <a:custGeom>
              <a:avLst/>
              <a:gdLst/>
              <a:ahLst/>
              <a:cxnLst/>
              <a:rect r="r" b="b" t="t" l="l"/>
              <a:pathLst>
                <a:path h="939428" w="676099">
                  <a:moveTo>
                    <a:pt x="64214" y="0"/>
                  </a:moveTo>
                  <a:lnTo>
                    <a:pt x="611885" y="0"/>
                  </a:lnTo>
                  <a:cubicBezTo>
                    <a:pt x="628916" y="0"/>
                    <a:pt x="645249" y="6765"/>
                    <a:pt x="657291" y="18808"/>
                  </a:cubicBezTo>
                  <a:cubicBezTo>
                    <a:pt x="669333" y="30850"/>
                    <a:pt x="676099" y="47183"/>
                    <a:pt x="676099" y="64214"/>
                  </a:cubicBezTo>
                  <a:lnTo>
                    <a:pt x="676099" y="875214"/>
                  </a:lnTo>
                  <a:cubicBezTo>
                    <a:pt x="676099" y="892245"/>
                    <a:pt x="669333" y="908578"/>
                    <a:pt x="657291" y="920620"/>
                  </a:cubicBezTo>
                  <a:cubicBezTo>
                    <a:pt x="645249" y="932663"/>
                    <a:pt x="628916" y="939428"/>
                    <a:pt x="611885" y="939428"/>
                  </a:cubicBezTo>
                  <a:lnTo>
                    <a:pt x="64214" y="939428"/>
                  </a:lnTo>
                  <a:cubicBezTo>
                    <a:pt x="47183" y="939428"/>
                    <a:pt x="30850" y="932663"/>
                    <a:pt x="18808" y="920620"/>
                  </a:cubicBezTo>
                  <a:cubicBezTo>
                    <a:pt x="6765" y="908578"/>
                    <a:pt x="0" y="892245"/>
                    <a:pt x="0" y="875214"/>
                  </a:cubicBezTo>
                  <a:lnTo>
                    <a:pt x="0" y="64214"/>
                  </a:lnTo>
                  <a:cubicBezTo>
                    <a:pt x="0" y="47183"/>
                    <a:pt x="6765" y="30850"/>
                    <a:pt x="18808" y="18808"/>
                  </a:cubicBezTo>
                  <a:cubicBezTo>
                    <a:pt x="30850" y="6765"/>
                    <a:pt x="47183" y="0"/>
                    <a:pt x="642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94" r="0" b="-359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968534" y="2983902"/>
            <a:ext cx="2772986" cy="3853017"/>
            <a:chOff x="0" y="0"/>
            <a:chExt cx="676099" cy="9394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6099" cy="939428"/>
            </a:xfrm>
            <a:custGeom>
              <a:avLst/>
              <a:gdLst/>
              <a:ahLst/>
              <a:cxnLst/>
              <a:rect r="r" b="b" t="t" l="l"/>
              <a:pathLst>
                <a:path h="939428" w="676099">
                  <a:moveTo>
                    <a:pt x="64214" y="0"/>
                  </a:moveTo>
                  <a:lnTo>
                    <a:pt x="611885" y="0"/>
                  </a:lnTo>
                  <a:cubicBezTo>
                    <a:pt x="628916" y="0"/>
                    <a:pt x="645249" y="6765"/>
                    <a:pt x="657291" y="18808"/>
                  </a:cubicBezTo>
                  <a:cubicBezTo>
                    <a:pt x="669333" y="30850"/>
                    <a:pt x="676099" y="47183"/>
                    <a:pt x="676099" y="64214"/>
                  </a:cubicBezTo>
                  <a:lnTo>
                    <a:pt x="676099" y="875214"/>
                  </a:lnTo>
                  <a:cubicBezTo>
                    <a:pt x="676099" y="892245"/>
                    <a:pt x="669333" y="908578"/>
                    <a:pt x="657291" y="920620"/>
                  </a:cubicBezTo>
                  <a:cubicBezTo>
                    <a:pt x="645249" y="932663"/>
                    <a:pt x="628916" y="939428"/>
                    <a:pt x="611885" y="939428"/>
                  </a:cubicBezTo>
                  <a:lnTo>
                    <a:pt x="64214" y="939428"/>
                  </a:lnTo>
                  <a:cubicBezTo>
                    <a:pt x="47183" y="939428"/>
                    <a:pt x="30850" y="932663"/>
                    <a:pt x="18808" y="920620"/>
                  </a:cubicBezTo>
                  <a:cubicBezTo>
                    <a:pt x="6765" y="908578"/>
                    <a:pt x="0" y="892245"/>
                    <a:pt x="0" y="875214"/>
                  </a:cubicBezTo>
                  <a:lnTo>
                    <a:pt x="0" y="64214"/>
                  </a:lnTo>
                  <a:cubicBezTo>
                    <a:pt x="0" y="47183"/>
                    <a:pt x="6765" y="30850"/>
                    <a:pt x="18808" y="18808"/>
                  </a:cubicBezTo>
                  <a:cubicBezTo>
                    <a:pt x="30850" y="6765"/>
                    <a:pt x="47183" y="0"/>
                    <a:pt x="6421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594" r="0" b="-3594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215258" y="2983902"/>
            <a:ext cx="2772986" cy="3853017"/>
            <a:chOff x="0" y="0"/>
            <a:chExt cx="676099" cy="9394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76099" cy="939428"/>
            </a:xfrm>
            <a:custGeom>
              <a:avLst/>
              <a:gdLst/>
              <a:ahLst/>
              <a:cxnLst/>
              <a:rect r="r" b="b" t="t" l="l"/>
              <a:pathLst>
                <a:path h="939428" w="676099">
                  <a:moveTo>
                    <a:pt x="64214" y="0"/>
                  </a:moveTo>
                  <a:lnTo>
                    <a:pt x="611885" y="0"/>
                  </a:lnTo>
                  <a:cubicBezTo>
                    <a:pt x="628916" y="0"/>
                    <a:pt x="645249" y="6765"/>
                    <a:pt x="657291" y="18808"/>
                  </a:cubicBezTo>
                  <a:cubicBezTo>
                    <a:pt x="669333" y="30850"/>
                    <a:pt x="676099" y="47183"/>
                    <a:pt x="676099" y="64214"/>
                  </a:cubicBezTo>
                  <a:lnTo>
                    <a:pt x="676099" y="875214"/>
                  </a:lnTo>
                  <a:cubicBezTo>
                    <a:pt x="676099" y="892245"/>
                    <a:pt x="669333" y="908578"/>
                    <a:pt x="657291" y="920620"/>
                  </a:cubicBezTo>
                  <a:cubicBezTo>
                    <a:pt x="645249" y="932663"/>
                    <a:pt x="628916" y="939428"/>
                    <a:pt x="611885" y="939428"/>
                  </a:cubicBezTo>
                  <a:lnTo>
                    <a:pt x="64214" y="939428"/>
                  </a:lnTo>
                  <a:cubicBezTo>
                    <a:pt x="47183" y="939428"/>
                    <a:pt x="30850" y="932663"/>
                    <a:pt x="18808" y="920620"/>
                  </a:cubicBezTo>
                  <a:cubicBezTo>
                    <a:pt x="6765" y="908578"/>
                    <a:pt x="0" y="892245"/>
                    <a:pt x="0" y="875214"/>
                  </a:cubicBezTo>
                  <a:lnTo>
                    <a:pt x="0" y="64214"/>
                  </a:lnTo>
                  <a:cubicBezTo>
                    <a:pt x="0" y="47183"/>
                    <a:pt x="6765" y="30850"/>
                    <a:pt x="18808" y="18808"/>
                  </a:cubicBezTo>
                  <a:cubicBezTo>
                    <a:pt x="30850" y="6765"/>
                    <a:pt x="47183" y="0"/>
                    <a:pt x="6421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594" r="0" b="-359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368467" y="2983902"/>
            <a:ext cx="2772986" cy="3853017"/>
            <a:chOff x="0" y="0"/>
            <a:chExt cx="676099" cy="9394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76099" cy="939428"/>
            </a:xfrm>
            <a:custGeom>
              <a:avLst/>
              <a:gdLst/>
              <a:ahLst/>
              <a:cxnLst/>
              <a:rect r="r" b="b" t="t" l="l"/>
              <a:pathLst>
                <a:path h="939428" w="676099">
                  <a:moveTo>
                    <a:pt x="64214" y="0"/>
                  </a:moveTo>
                  <a:lnTo>
                    <a:pt x="611885" y="0"/>
                  </a:lnTo>
                  <a:cubicBezTo>
                    <a:pt x="628916" y="0"/>
                    <a:pt x="645249" y="6765"/>
                    <a:pt x="657291" y="18808"/>
                  </a:cubicBezTo>
                  <a:cubicBezTo>
                    <a:pt x="669333" y="30850"/>
                    <a:pt x="676099" y="47183"/>
                    <a:pt x="676099" y="64214"/>
                  </a:cubicBezTo>
                  <a:lnTo>
                    <a:pt x="676099" y="875214"/>
                  </a:lnTo>
                  <a:cubicBezTo>
                    <a:pt x="676099" y="892245"/>
                    <a:pt x="669333" y="908578"/>
                    <a:pt x="657291" y="920620"/>
                  </a:cubicBezTo>
                  <a:cubicBezTo>
                    <a:pt x="645249" y="932663"/>
                    <a:pt x="628916" y="939428"/>
                    <a:pt x="611885" y="939428"/>
                  </a:cubicBezTo>
                  <a:lnTo>
                    <a:pt x="64214" y="939428"/>
                  </a:lnTo>
                  <a:cubicBezTo>
                    <a:pt x="47183" y="939428"/>
                    <a:pt x="30850" y="932663"/>
                    <a:pt x="18808" y="920620"/>
                  </a:cubicBezTo>
                  <a:cubicBezTo>
                    <a:pt x="6765" y="908578"/>
                    <a:pt x="0" y="892245"/>
                    <a:pt x="0" y="875214"/>
                  </a:cubicBezTo>
                  <a:lnTo>
                    <a:pt x="0" y="64214"/>
                  </a:lnTo>
                  <a:cubicBezTo>
                    <a:pt x="0" y="47183"/>
                    <a:pt x="6765" y="30850"/>
                    <a:pt x="18808" y="18808"/>
                  </a:cubicBezTo>
                  <a:cubicBezTo>
                    <a:pt x="30850" y="6765"/>
                    <a:pt x="47183" y="0"/>
                    <a:pt x="6421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594" r="0" b="-359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025019" y="1075832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TECNOLOGÍAS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3981" y="6951220"/>
            <a:ext cx="319593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1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SEMÁFOROS INTELIGENTES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57060" y="6951220"/>
            <a:ext cx="319593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1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MONITOREO DE TRAFICO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92096" y="6951220"/>
            <a:ext cx="319593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1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SEMÁFOROS INTELIGENTES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7409" y="6951220"/>
            <a:ext cx="383510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1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ESTACIONAMIENTOS INTELIGENTES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3320" y="8000401"/>
            <a:ext cx="34972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 adaptan al flujo vehicular en tiempo real.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12706" y="8000401"/>
            <a:ext cx="34972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 adaptan al flujo vehicular en tiempo real.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06332" y="8000401"/>
            <a:ext cx="34972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ican e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pa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cios disponib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757060" y="8000401"/>
            <a:ext cx="34972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Uso de cámaras y sensores para detectar congestión.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9642" t="0" r="-1964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4136487" y="2578883"/>
            <a:ext cx="1001502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METODOLOGÍA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99756" y="4768064"/>
            <a:ext cx="8488487" cy="355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•Anál</a:t>
            </a: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isis de tecnologías avanzadas en tráfico en países desarrollados.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•Encuesta sobre percepción de ITS en el país.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•Impacto de tecnologías en movilidad y sostenibilidad.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2889558" y="7595785"/>
            <a:ext cx="997371" cy="99737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997424" y="5143500"/>
            <a:ext cx="692657" cy="69265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25465" y="2356362"/>
            <a:ext cx="464093" cy="46409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354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52543" y="3742407"/>
            <a:ext cx="7679485" cy="671502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 implementación de ITS en Ecuador podría reducir la congestión vehicular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 ITS podrían ser una solución efectiva para reducir el impacto ambiental del transporte.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54433" y="3732433"/>
            <a:ext cx="7821668" cy="68089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9523" y="1790207"/>
            <a:ext cx="566895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C27647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4A6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92718" y="3405921"/>
            <a:ext cx="14902565" cy="10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b="true" sz="3033" spc="1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Los ITS mejorarían la eficiencia y accesibilidad del transporte público. 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08907" y="3828407"/>
            <a:ext cx="6637121" cy="6647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DAGi8nBowe0</dc:identifier>
  <dcterms:modified xsi:type="dcterms:W3CDTF">2011-08-01T06:04:30Z</dcterms:modified>
  <cp:revision>1</cp:revision>
  <dc:title>Etica profesional</dc:title>
</cp:coreProperties>
</file>